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6" r:id="rId7"/>
    <p:sldId id="269" r:id="rId8"/>
    <p:sldId id="267" r:id="rId9"/>
    <p:sldId id="268" r:id="rId10"/>
    <p:sldId id="261" r:id="rId11"/>
    <p:sldId id="262" r:id="rId12"/>
    <p:sldId id="265" r:id="rId13"/>
    <p:sldId id="270" r:id="rId14"/>
    <p:sldId id="271" r:id="rId15"/>
    <p:sldId id="272" r:id="rId16"/>
    <p:sldId id="273" r:id="rId17"/>
    <p:sldId id="275" r:id="rId18"/>
    <p:sldId id="274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67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2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9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6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2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1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7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1323-3637-4E47-837E-C3FB9E8A27FA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D34AB-F7E2-0247-8A29-42879891B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0903.2003" TargetMode="External"/><Relationship Id="rId4" Type="http://schemas.openxmlformats.org/officeDocument/2006/relationships/hyperlink" Target="https://cran.r-project.org/web/packages/sda/sda.pdf" TargetMode="External"/><Relationship Id="rId5" Type="http://schemas.openxmlformats.org/officeDocument/2006/relationships/hyperlink" Target="https://web.stanford.edu/~hastie/Papers/RDA-6.pdf" TargetMode="External"/><Relationship Id="rId6" Type="http://schemas.openxmlformats.org/officeDocument/2006/relationships/hyperlink" Target="https://cran.r-project.org/web/packages/rda/rda.pdf" TargetMode="External"/><Relationship Id="rId7" Type="http://schemas.openxmlformats.org/officeDocument/2006/relationships/hyperlink" Target="http://www.pnas.org/content/99/10/6567.ful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mlc/xgboos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Documentation Slides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MUSC + BF </a:t>
            </a:r>
            <a:r>
              <a:rPr lang="en-US" dirty="0" err="1" smtClean="0"/>
              <a:t>Navitoclax</a:t>
            </a:r>
            <a:r>
              <a:rPr lang="en-US" dirty="0" smtClean="0"/>
              <a:t>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8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pic>
        <p:nvPicPr>
          <p:cNvPr id="5" name="Picture 4" descr="error_correlation.png"/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2" y="1984218"/>
            <a:ext cx="6472539" cy="48737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2610" y="1571525"/>
            <a:ext cx="4351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Kappa Correlation Between Models </a:t>
            </a:r>
          </a:p>
          <a:p>
            <a:pPr algn="ctr"/>
            <a:r>
              <a:rPr lang="en-US" sz="1400" i="1" dirty="0" smtClean="0"/>
              <a:t>(across 30 folds)</a:t>
            </a:r>
            <a:endParaRPr lang="en-US" sz="1400" i="1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3641522" y="3182296"/>
            <a:ext cx="351913" cy="3365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640918" y="2462031"/>
            <a:ext cx="351913" cy="3365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993435" y="2462031"/>
            <a:ext cx="351913" cy="3365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45346" y="2600915"/>
            <a:ext cx="1499470" cy="1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93435" y="2616215"/>
            <a:ext cx="1851383" cy="749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51897" y="2278110"/>
            <a:ext cx="2824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SVM, SCRDA, and RF chosen due to relatively high performance and mid-range correlation in those same measurements</a:t>
            </a:r>
          </a:p>
        </p:txBody>
      </p:sp>
    </p:spTree>
    <p:extLst>
      <p:ext uri="{BB962C8B-B14F-4D97-AF65-F5344CB8AC3E}">
        <p14:creationId xmlns:p14="http://schemas.microsoft.com/office/powerpoint/2010/main" val="65233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Accuracy (COSMIC)</a:t>
            </a:r>
            <a:endParaRPr lang="en-US" dirty="0"/>
          </a:p>
        </p:txBody>
      </p:sp>
      <p:pic>
        <p:nvPicPr>
          <p:cNvPr id="6" name="Picture 5" descr="cacc_20_fe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1" y="1300457"/>
            <a:ext cx="6828819" cy="51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Kappa (COSMIC)</a:t>
            </a:r>
            <a:endParaRPr lang="en-US" dirty="0"/>
          </a:p>
        </p:txBody>
      </p:sp>
      <p:pic>
        <p:nvPicPr>
          <p:cNvPr id="3" name="Picture 2" descr="kappa_20_fe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38" y="1315753"/>
            <a:ext cx="6991410" cy="52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Accuracy (CTD)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1" y="1417639"/>
            <a:ext cx="6828819" cy="51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Kappa (CTD)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32" y="1417638"/>
            <a:ext cx="7178563" cy="54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3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In Practice (Precursor)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300" y="2012649"/>
            <a:ext cx="7604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All results so far have been shown with respect to a “training” dataset chosen as 80% (randomly) of the original dataset for either source (COSMIC or CTD)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 estimate how well the above approaches would extend to a laboratory setting, the following was done: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glm</a:t>
            </a:r>
            <a:r>
              <a:rPr lang="en-US" dirty="0" smtClean="0"/>
              <a:t> ensemble model over SCRDA, SVM, and RF predictions was retrained on the entire training dataset (80% of the original)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ensemble was used to make predictions for the remaining 20% of the data as probabilities of any one sample being sensitive to the </a:t>
            </a:r>
            <a:r>
              <a:rPr lang="en-US" dirty="0" err="1" smtClean="0"/>
              <a:t>Navitoclax</a:t>
            </a:r>
            <a:r>
              <a:rPr lang="en-US" dirty="0" smtClean="0"/>
              <a:t> treatment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 accuracy of these predictions was summarized as gain and sensitivity charts in the following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2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Gain In Practice (COSMIC)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4" y="2852672"/>
            <a:ext cx="5100737" cy="3839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560549"/>
            <a:ext cx="668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COSMIC hold out set consisted of 80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Of these 80 samples, 15 were truly “sensitive”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chart below shows how the number of truly sensitive samples corresponds to samples predicted as sensitive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4469" y="5140037"/>
            <a:ext cx="21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Random Model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732" y="3119908"/>
            <a:ext cx="172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Perfect Model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1805467" y="3119908"/>
            <a:ext cx="146885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H="1" flipV="1">
            <a:off x="6013122" y="3977869"/>
            <a:ext cx="243598" cy="1162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7418" y="3973883"/>
            <a:ext cx="124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Ensemble </a:t>
            </a:r>
          </a:p>
          <a:p>
            <a:pPr algn="ctr"/>
            <a:r>
              <a:rPr lang="en-US" dirty="0" smtClean="0">
                <a:latin typeface="Arial"/>
                <a:cs typeface="Arial"/>
              </a:rPr>
              <a:t>Model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428302" y="3489240"/>
            <a:ext cx="24162" cy="4846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4934" y="4678372"/>
            <a:ext cx="178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 of the top 11 samples predicted as most likely to be sensitive were truly sensitive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49005" y="4546600"/>
            <a:ext cx="1149795" cy="143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4934" y="6261437"/>
            <a:ext cx="186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Predictions of highest probability are used first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10207" y="6575232"/>
            <a:ext cx="218214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In Practice (COSMIC)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4" y="2852672"/>
            <a:ext cx="5100736" cy="3839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560549"/>
            <a:ext cx="668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COSMIC hold out set consisted of 80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Of these 80 samples, 15 were truly “sensitive”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chart below shows how the </a:t>
            </a:r>
            <a:r>
              <a:rPr lang="en-US" b="1" dirty="0" smtClean="0"/>
              <a:t>percentage</a:t>
            </a:r>
            <a:r>
              <a:rPr lang="en-US" dirty="0" smtClean="0"/>
              <a:t> of truly sensitive samples corresponds to samples predicted as sensitive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53933" y="3222105"/>
            <a:ext cx="3136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At 22 predictions of 80 considered (27.5% of samples), accuracy falls to 50%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953933" y="3800703"/>
            <a:ext cx="694267" cy="1160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4934" y="6261437"/>
            <a:ext cx="186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Predictions of highest probability are used first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10207" y="6575232"/>
            <a:ext cx="218214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Gain In Practice (CTD)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4" y="2852672"/>
            <a:ext cx="5100736" cy="3839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560549"/>
            <a:ext cx="668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CTD hold out set consisted of 149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Of these 149 samples, 18 were truly “sensitive”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chart below shows how the number of truly sensitive samples corresponds to samples predicted as sensitive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4469" y="5140037"/>
            <a:ext cx="214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Random Model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732" y="3119908"/>
            <a:ext cx="172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Perfect Model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1805467" y="3119908"/>
            <a:ext cx="1140933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H="1" flipV="1">
            <a:off x="6013122" y="3977869"/>
            <a:ext cx="243598" cy="1162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71471" y="2981408"/>
            <a:ext cx="124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Ensemble </a:t>
            </a:r>
          </a:p>
          <a:p>
            <a:pPr algn="ctr"/>
            <a:r>
              <a:rPr lang="en-US" dirty="0" smtClean="0">
                <a:latin typeface="Arial"/>
                <a:cs typeface="Arial"/>
              </a:rPr>
              <a:t>Model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>
            <a:off x="4192355" y="3627739"/>
            <a:ext cx="24162" cy="350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068" y="4263013"/>
            <a:ext cx="1865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7</a:t>
            </a:r>
            <a:r>
              <a:rPr lang="en-US" sz="1200" dirty="0" smtClean="0">
                <a:latin typeface="Arial"/>
                <a:cs typeface="Arial"/>
              </a:rPr>
              <a:t> of the top 9 predictions are correct but after that performance degrades to that of a random model (or worse)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49005" y="4689688"/>
            <a:ext cx="811128" cy="305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4934" y="6261437"/>
            <a:ext cx="186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Predictions of highest probability are used first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10207" y="6575232"/>
            <a:ext cx="218214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4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In Practice (CTD)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34" y="2852672"/>
            <a:ext cx="5100736" cy="3839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560549"/>
            <a:ext cx="668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CTD hold out set consisted of 149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Of these 149 samples, 18 were truly “sensitive”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chart below shows how the </a:t>
            </a:r>
            <a:r>
              <a:rPr lang="en-US" b="1" dirty="0" smtClean="0"/>
              <a:t>percentage</a:t>
            </a:r>
            <a:r>
              <a:rPr lang="en-US" dirty="0" smtClean="0"/>
              <a:t> of truly sensitive samples corresponds to samples predicted as sensitive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53933" y="3222105"/>
            <a:ext cx="3136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At 14 predictions of 149 considered (9.3% of samples), accuracy falls to 50%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17333" y="3800703"/>
            <a:ext cx="1430868" cy="1025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4934" y="6261437"/>
            <a:ext cx="186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Predictions of highest probability are used first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10207" y="6575232"/>
            <a:ext cx="218214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4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678338"/>
              </p:ext>
            </p:extLst>
          </p:nvPr>
        </p:nvGraphicFramePr>
        <p:xfrm>
          <a:off x="4295227" y="1794911"/>
          <a:ext cx="4637889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901"/>
                <a:gridCol w="1239346"/>
                <a:gridCol w="1527642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Type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COSMIC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CTD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16,062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16,062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CNV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20,416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20,416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SNP (&gt;=3</a:t>
                      </a:r>
                      <a:r>
                        <a:rPr lang="en-US" sz="1900" baseline="0" dirty="0" smtClean="0"/>
                        <a:t> cases)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311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857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Total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36,789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37,335</a:t>
                      </a:r>
                      <a:endParaRPr lang="en-US" sz="19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348563"/>
              </p:ext>
            </p:extLst>
          </p:nvPr>
        </p:nvGraphicFramePr>
        <p:xfrm>
          <a:off x="242993" y="1794911"/>
          <a:ext cx="3918762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254"/>
                <a:gridCol w="1306254"/>
                <a:gridCol w="1306254"/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Type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COSMIC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CTD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58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143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Lung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87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127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Breast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34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36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CNS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27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42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Skin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50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Other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174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359</a:t>
                      </a:r>
                      <a:endParaRPr lang="en-US" sz="1900" dirty="0"/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Total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410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757</a:t>
                      </a:r>
                      <a:endParaRPr lang="en-US" sz="19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770743"/>
              </p:ext>
            </p:extLst>
          </p:nvPr>
        </p:nvGraphicFramePr>
        <p:xfrm>
          <a:off x="4346269" y="4172351"/>
          <a:ext cx="458684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9"/>
                <a:gridCol w="1224047"/>
                <a:gridCol w="1527641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Response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COSMIC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CTD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Sensitive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78 (19%)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/>
                        <a:t>117 (15.5%)</a:t>
                      </a:r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Not Sensitive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332 (81%)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640 (84.5%)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Total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410</a:t>
                      </a:r>
                      <a:endParaRPr lang="en-US" sz="1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/>
                        <a:t>757</a:t>
                      </a:r>
                      <a:endParaRPr lang="en-US" sz="19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58449" y="1417639"/>
            <a:ext cx="181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Genetic Features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407053" y="1431269"/>
            <a:ext cx="14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Tumor Origin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644696" y="3780241"/>
            <a:ext cx="222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Navitoclax</a:t>
            </a:r>
            <a:r>
              <a:rPr lang="en-US" i="1" dirty="0" smtClean="0"/>
              <a:t> Sensitivity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992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Process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52875" y="1530351"/>
            <a:ext cx="16002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Data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38350" y="2784475"/>
            <a:ext cx="20574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Feature Selection + Preprocessing (Fold 1)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5325" y="4083049"/>
            <a:ext cx="17526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Optimization (Fold 1)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76575" y="4105275"/>
            <a:ext cx="17526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Optimization (Fold 5)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57875" y="2774355"/>
            <a:ext cx="20574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Feature Selection / Preprocessing (Fold 30)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5475" y="2098675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Level 1 Resampling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(3x 10-fold CV)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>
            <a:stCxn id="4" idx="2"/>
            <a:endCxn id="5" idx="0"/>
          </p:cNvCxnSpPr>
          <p:nvPr/>
        </p:nvCxnSpPr>
        <p:spPr>
          <a:xfrm flipH="1">
            <a:off x="3067052" y="1987551"/>
            <a:ext cx="1685925" cy="796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2"/>
            <a:endCxn id="8" idx="0"/>
          </p:cNvCxnSpPr>
          <p:nvPr/>
        </p:nvCxnSpPr>
        <p:spPr>
          <a:xfrm>
            <a:off x="4752975" y="1987551"/>
            <a:ext cx="2133600" cy="7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0"/>
            <a:endCxn id="5" idx="2"/>
          </p:cNvCxnSpPr>
          <p:nvPr/>
        </p:nvCxnSpPr>
        <p:spPr>
          <a:xfrm flipV="1">
            <a:off x="1571626" y="3241677"/>
            <a:ext cx="1495425" cy="841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  <a:endCxn id="5" idx="2"/>
          </p:cNvCxnSpPr>
          <p:nvPr/>
        </p:nvCxnSpPr>
        <p:spPr>
          <a:xfrm flipH="1" flipV="1">
            <a:off x="3067052" y="3241675"/>
            <a:ext cx="885825" cy="863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6275" y="3241674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Level 2 Resampling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(5-fold CV)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17551" y="5353051"/>
            <a:ext cx="1711325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Parameter Selection + Retraining</a:t>
            </a:r>
          </a:p>
        </p:txBody>
      </p:sp>
      <p:cxnSp>
        <p:nvCxnSpPr>
          <p:cNvPr id="16" name="Straight Connector 15"/>
          <p:cNvCxnSpPr>
            <a:stCxn id="6" idx="2"/>
            <a:endCxn id="15" idx="0"/>
          </p:cNvCxnSpPr>
          <p:nvPr/>
        </p:nvCxnSpPr>
        <p:spPr>
          <a:xfrm>
            <a:off x="1571625" y="4540251"/>
            <a:ext cx="1588" cy="812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15" idx="0"/>
          </p:cNvCxnSpPr>
          <p:nvPr/>
        </p:nvCxnSpPr>
        <p:spPr>
          <a:xfrm flipH="1">
            <a:off x="1573213" y="4562477"/>
            <a:ext cx="2379662" cy="790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7909" y="1889125"/>
            <a:ext cx="1972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Level 1 Resampling </a:t>
            </a:r>
          </a:p>
          <a:p>
            <a:pPr algn="ctr"/>
            <a:r>
              <a:rPr lang="en-US" dirty="0" smtClean="0"/>
              <a:t>(3x 10-fold CV)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574" y="3308349"/>
            <a:ext cx="1972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Level 2 Resampling </a:t>
            </a:r>
          </a:p>
          <a:p>
            <a:pPr algn="ctr"/>
            <a:r>
              <a:rPr lang="en-US" dirty="0" smtClean="0"/>
              <a:t>(5-fold CV)</a:t>
            </a:r>
          </a:p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10512" y="2349501"/>
            <a:ext cx="1651865" cy="15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621994" y="3749020"/>
            <a:ext cx="4131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731372" y="2585226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…</a:t>
            </a:r>
            <a:endParaRPr lang="en-US" sz="3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515844" y="3893921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…</a:t>
            </a:r>
            <a:endParaRPr lang="en-US" sz="36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3076577" y="5353051"/>
            <a:ext cx="1711325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Prediction Error Estimation</a:t>
            </a:r>
          </a:p>
        </p:txBody>
      </p:sp>
      <p:cxnSp>
        <p:nvCxnSpPr>
          <p:cNvPr id="51" name="Straight Connector 50"/>
          <p:cNvCxnSpPr>
            <a:stCxn id="50" idx="1"/>
            <a:endCxn id="15" idx="3"/>
          </p:cNvCxnSpPr>
          <p:nvPr/>
        </p:nvCxnSpPr>
        <p:spPr>
          <a:xfrm flipH="1">
            <a:off x="2428875" y="5581651"/>
            <a:ext cx="647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error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76" y="4097536"/>
            <a:ext cx="3503438" cy="263341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598368" y="3478961"/>
            <a:ext cx="2630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Error Distribution Built for </a:t>
            </a:r>
          </a:p>
          <a:p>
            <a:pPr algn="ctr"/>
            <a:r>
              <a:rPr lang="en-US" dirty="0" smtClean="0"/>
              <a:t>Models Across Resamples</a:t>
            </a:r>
          </a:p>
        </p:txBody>
      </p:sp>
      <p:cxnSp>
        <p:nvCxnSpPr>
          <p:cNvPr id="57" name="Straight Arrow Connector 56"/>
          <p:cNvCxnSpPr>
            <a:stCxn id="50" idx="3"/>
          </p:cNvCxnSpPr>
          <p:nvPr/>
        </p:nvCxnSpPr>
        <p:spPr>
          <a:xfrm>
            <a:off x="4787900" y="5581651"/>
            <a:ext cx="6529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08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Models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Elastic Net Regression (with and without sample weighting)</a:t>
            </a:r>
          </a:p>
          <a:p>
            <a:r>
              <a:rPr lang="en-US" sz="1400" dirty="0" smtClean="0"/>
              <a:t>SVM (Radial Kernel)</a:t>
            </a:r>
          </a:p>
          <a:p>
            <a:r>
              <a:rPr lang="en-US" sz="1400" dirty="0" err="1" smtClean="0"/>
              <a:t>kNN</a:t>
            </a:r>
            <a:endParaRPr lang="en-US" sz="1400" dirty="0" smtClean="0"/>
          </a:p>
          <a:p>
            <a:r>
              <a:rPr lang="en-US" sz="1400" dirty="0" smtClean="0"/>
              <a:t>Random Forest</a:t>
            </a:r>
          </a:p>
          <a:p>
            <a:r>
              <a:rPr lang="en-US" sz="1400" dirty="0" smtClean="0"/>
              <a:t>GBM</a:t>
            </a:r>
          </a:p>
          <a:p>
            <a:r>
              <a:rPr lang="en-US" sz="1400" dirty="0" smtClean="0"/>
              <a:t>Partial Least Squares</a:t>
            </a:r>
          </a:p>
          <a:p>
            <a:r>
              <a:rPr lang="en-US" sz="1400" dirty="0" smtClean="0"/>
              <a:t>Multivariate Adaptive Regression Splines (MARS)</a:t>
            </a:r>
          </a:p>
          <a:p>
            <a:r>
              <a:rPr lang="en-US" sz="1400" dirty="0" smtClean="0">
                <a:hlinkClick r:id="rId2"/>
              </a:rPr>
              <a:t>eXtreme Gradient Boosting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Shrinkage Discriminant Analysis</a:t>
            </a:r>
            <a:r>
              <a:rPr lang="en-US" sz="1400" dirty="0" smtClean="0"/>
              <a:t> (LDA with James-Stein type shrinkage) (</a:t>
            </a:r>
            <a:r>
              <a:rPr lang="en-US" sz="1400" dirty="0" smtClean="0">
                <a:hlinkClick r:id="rId4"/>
              </a:rPr>
              <a:t>R package</a:t>
            </a:r>
            <a:r>
              <a:rPr lang="en-US" sz="1400" dirty="0" smtClean="0"/>
              <a:t>)</a:t>
            </a:r>
          </a:p>
          <a:p>
            <a:r>
              <a:rPr lang="en-US" sz="1400" dirty="0" smtClean="0">
                <a:hlinkClick r:id="rId5"/>
              </a:rPr>
              <a:t>Shrunken Centroids Regularized Discriminant Analysis</a:t>
            </a:r>
            <a:r>
              <a:rPr lang="en-US" sz="1400" dirty="0" smtClean="0"/>
              <a:t> (</a:t>
            </a:r>
            <a:r>
              <a:rPr lang="en-US" sz="1400" dirty="0" smtClean="0">
                <a:hlinkClick r:id="rId6"/>
              </a:rPr>
              <a:t>R package</a:t>
            </a:r>
            <a:r>
              <a:rPr lang="en-US" sz="1400" dirty="0" smtClean="0"/>
              <a:t>)</a:t>
            </a:r>
          </a:p>
          <a:p>
            <a:r>
              <a:rPr lang="en-US" sz="1400" dirty="0" smtClean="0">
                <a:hlinkClick r:id="rId7"/>
              </a:rPr>
              <a:t>Predictive Analysis for Microarrays</a:t>
            </a:r>
            <a:endParaRPr lang="en-US" sz="1400" dirty="0" smtClean="0"/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Ensemble Models</a:t>
            </a:r>
          </a:p>
          <a:p>
            <a:r>
              <a:rPr lang="en-US" sz="1400" dirty="0" smtClean="0"/>
              <a:t>Averaging Model – includes RF, SVM, Elastic Net, </a:t>
            </a:r>
          </a:p>
          <a:p>
            <a:r>
              <a:rPr lang="en-US" sz="1400" dirty="0" smtClean="0"/>
              <a:t>GLM Model – Stacked ensemble of same as above, with GLM as stacking learner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495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51031"/>
              </p:ext>
            </p:extLst>
          </p:nvPr>
        </p:nvGraphicFramePr>
        <p:xfrm>
          <a:off x="292045" y="1727788"/>
          <a:ext cx="1804132" cy="4557049"/>
        </p:xfrm>
        <a:graphic>
          <a:graphicData uri="http://schemas.openxmlformats.org/drawingml/2006/table">
            <a:tbl>
              <a:tblPr/>
              <a:tblGrid>
                <a:gridCol w="932000"/>
                <a:gridCol w="872132"/>
              </a:tblGrid>
              <a:tr h="207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Feature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Frequency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ge.HMGB2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ge.RNF138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ge.RSBN1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ge.SMAD4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ge.ZNF708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ge.AGPAT5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ge.HDHD2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cn.MBD2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5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cn.C18ORF54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ge.ZNF266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cn.POLI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ge.UCP2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ge.MBD1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ge.ZNF136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ge.LBR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cn.WDR7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ge.ABHD18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ge.CXXC1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ge.ZNF292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ge.ME2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6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ge.CXCR4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Picture 5" descr="top_fe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55" y="1677721"/>
            <a:ext cx="6807983" cy="5126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0606" y="1263750"/>
            <a:ext cx="4351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Feature Values by </a:t>
            </a:r>
            <a:r>
              <a:rPr lang="en-US" sz="1400" i="1" dirty="0" err="1" smtClean="0"/>
              <a:t>Navitoclax</a:t>
            </a:r>
            <a:r>
              <a:rPr lang="en-US" sz="1400" i="1" dirty="0" smtClean="0"/>
              <a:t> Sensitivity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041" y="1214927"/>
            <a:ext cx="217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Frequency of Feature </a:t>
            </a:r>
          </a:p>
          <a:p>
            <a:pPr algn="ctr"/>
            <a:r>
              <a:rPr lang="en-US" sz="1400" i="1" dirty="0" smtClean="0"/>
              <a:t>Selections (in resampling)</a:t>
            </a:r>
          </a:p>
        </p:txBody>
      </p:sp>
    </p:spTree>
    <p:extLst>
      <p:ext uri="{BB962C8B-B14F-4D97-AF65-F5344CB8AC3E}">
        <p14:creationId xmlns:p14="http://schemas.microsoft.com/office/powerpoint/2010/main" val="262879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Kappa </a:t>
            </a:r>
            <a:r>
              <a:rPr lang="en-US" dirty="0" err="1" smtClean="0"/>
              <a:t>vs</a:t>
            </a:r>
            <a:r>
              <a:rPr lang="en-US" dirty="0" smtClean="0"/>
              <a:t> #Features (COSMIC)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59" y="1417639"/>
            <a:ext cx="6983304" cy="52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3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</a:t>
            </a:r>
            <a:r>
              <a:rPr lang="en-US" dirty="0" err="1" smtClean="0"/>
              <a:t>vs</a:t>
            </a:r>
            <a:r>
              <a:rPr lang="en-US" dirty="0" smtClean="0"/>
              <a:t> #Features (COSMIC)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59" y="1417639"/>
            <a:ext cx="6983304" cy="52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Kappa </a:t>
            </a:r>
            <a:r>
              <a:rPr lang="en-US" dirty="0" err="1" smtClean="0"/>
              <a:t>vs</a:t>
            </a:r>
            <a:r>
              <a:rPr lang="en-US" dirty="0" smtClean="0"/>
              <a:t> #Features (CTD)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8" y="1341141"/>
            <a:ext cx="694481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</a:t>
            </a:r>
            <a:r>
              <a:rPr lang="en-US" dirty="0" err="1" smtClean="0"/>
              <a:t>vs</a:t>
            </a:r>
            <a:r>
              <a:rPr lang="en-US" dirty="0" smtClean="0"/>
              <a:t> #Features (CTD)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7" y="1341141"/>
            <a:ext cx="694481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3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822</Words>
  <Application>Microsoft Macintosh PowerPoint</Application>
  <PresentationFormat>On-screen Show (4:3)</PresentationFormat>
  <Paragraphs>196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Documentation Slides</vt:lpstr>
      <vt:lpstr>Data Summary</vt:lpstr>
      <vt:lpstr>Training Process</vt:lpstr>
      <vt:lpstr>ML Models Applied</vt:lpstr>
      <vt:lpstr>Top Features</vt:lpstr>
      <vt:lpstr>Kappa vs #Features (COSMIC)</vt:lpstr>
      <vt:lpstr>Accuracy vs #Features (COSMIC)</vt:lpstr>
      <vt:lpstr>Kappa vs #Features (CTD)</vt:lpstr>
      <vt:lpstr>Accuracy vs #Features (CTD)</vt:lpstr>
      <vt:lpstr>Ensemble Selection</vt:lpstr>
      <vt:lpstr>Model Accuracy (COSMIC)</vt:lpstr>
      <vt:lpstr>Model Kappa (COSMIC)</vt:lpstr>
      <vt:lpstr>Model Accuracy (CTD)</vt:lpstr>
      <vt:lpstr>Model Kappa (CTD)</vt:lpstr>
      <vt:lpstr>Accuracy In Practice (Precursor)</vt:lpstr>
      <vt:lpstr>Gain In Practice (COSMIC)</vt:lpstr>
      <vt:lpstr>Accuracy In Practice (COSMIC)</vt:lpstr>
      <vt:lpstr>Gain In Practice (CTD)</vt:lpstr>
      <vt:lpstr>Accuracy In Practice (CTD)</vt:lpstr>
    </vt:vector>
  </TitlesOfParts>
  <Company>Benefitfocus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Czech</dc:creator>
  <cp:lastModifiedBy>Eric Czech</cp:lastModifiedBy>
  <cp:revision>87</cp:revision>
  <dcterms:created xsi:type="dcterms:W3CDTF">2016-04-04T10:27:30Z</dcterms:created>
  <dcterms:modified xsi:type="dcterms:W3CDTF">2016-04-07T13:27:16Z</dcterms:modified>
</cp:coreProperties>
</file>